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9144000" cy="6858000" type="screen4x3"/>
  <p:notesSz cx="9928225" cy="67976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10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34" y="-11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0AAC1-0431-4994-83E5-177537085D7F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1AD37-5EFC-4CF3-B6CE-BEC34E2A59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35296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82188-DD3D-423F-BEB1-262194E44102}" type="datetimeFigureOut">
              <a:rPr lang="es-ES" smtClean="0"/>
              <a:t>16/02/2015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C7753-982B-4F30-AF6A-76A03CFDBC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20296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AC7753-982B-4F30-AF6A-76A03CFDBC3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3396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FAF8-05D1-4125-B002-70BC45297AFD}" type="datetime1">
              <a:rPr lang="es-ES" smtClean="0"/>
              <a:t>16/02/2015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F992A-28B2-452B-B04A-40848A35978F}" type="datetime1">
              <a:rPr lang="es-ES" smtClean="0"/>
              <a:t>16/02/2015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8864-5E51-4350-9C79-FFE70B0112C1}" type="datetime1">
              <a:rPr lang="es-ES" smtClean="0"/>
              <a:t>16/02/2015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09AA-C9C5-4AFE-9A6E-4A521E1775FA}" type="datetime1">
              <a:rPr lang="es-ES" smtClean="0"/>
              <a:t>16/02/2015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358B-3073-410F-9ACE-54FCF0EDDB17}" type="datetime1">
              <a:rPr lang="es-ES" smtClean="0"/>
              <a:t>16/02/2015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607D-CBA6-4DF4-8D39-0620BAA42A05}" type="datetime1">
              <a:rPr lang="es-ES" smtClean="0"/>
              <a:t>16/02/2015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89789-A2B7-4CF6-806F-658654515DC3}" type="datetime1">
              <a:rPr lang="es-ES" smtClean="0"/>
              <a:t>16/02/2015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AC60-58DF-4403-9DAB-7FB75C98B7A4}" type="datetime1">
              <a:rPr lang="es-ES" smtClean="0"/>
              <a:t>16/02/2015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AEB8-3998-4A6D-9C7A-B0912716F06E}" type="datetime1">
              <a:rPr lang="es-ES" smtClean="0"/>
              <a:t>16/02/2015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B76DE-7B94-4BB1-8BC6-4CAC9A547362}" type="datetime1">
              <a:rPr lang="es-ES" smtClean="0"/>
              <a:t>16/02/2015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A04B1-E98D-4211-837A-EF181BD7CD39}" type="datetime1">
              <a:rPr lang="es-ES" smtClean="0"/>
              <a:t>16/02/2015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CBCDC2-F448-41A9-B05A-DE689EA86882}" type="datetime1">
              <a:rPr lang="es-ES" smtClean="0"/>
              <a:t>16/02/2015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39CF85-0831-4153-B43E-DC8326DDAEE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transformación es consustancial a la institución universitaria, y en la actualidad se apuntan tendencias de destacable significado y alcance que están modificando sensiblemente el mundo universitario tal como lo conocemos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    ( III Encuentro de Rectores </a:t>
            </a:r>
            <a:r>
              <a:rPr lang="es-ES" dirty="0" err="1" smtClean="0"/>
              <a:t>Universia</a:t>
            </a:r>
            <a:r>
              <a:rPr lang="es-ES" dirty="0" smtClean="0"/>
              <a:t> Río 2014)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Tendencias y políticas educativas globales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28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ES" dirty="0"/>
              <a:t>mejora de la visibilidad y el atractivo de las universidades </a:t>
            </a:r>
            <a:r>
              <a:rPr lang="es-ES" dirty="0" smtClean="0"/>
              <a:t>iberoamericanas.</a:t>
            </a:r>
            <a:endParaRPr lang="es-ES" dirty="0"/>
          </a:p>
          <a:p>
            <a:pPr lvl="0"/>
            <a:r>
              <a:rPr lang="es-ES" dirty="0"/>
              <a:t>fortalecimiento de los instrumentos y de la cultura de </a:t>
            </a:r>
            <a:r>
              <a:rPr lang="es-ES" dirty="0" smtClean="0"/>
              <a:t>internacionalización. </a:t>
            </a:r>
            <a:endParaRPr lang="es-ES" dirty="0"/>
          </a:p>
          <a:p>
            <a:pPr lvl="0"/>
            <a:r>
              <a:rPr lang="es-ES" dirty="0"/>
              <a:t>explotación de las posibilidades de atracción de estudiantes, investigadores y profesores internacionales.</a:t>
            </a:r>
          </a:p>
          <a:p>
            <a:pPr lvl="0"/>
            <a:r>
              <a:rPr lang="es-ES" dirty="0"/>
              <a:t>eliminar los obstáculos financieros, administrativos y </a:t>
            </a:r>
            <a:r>
              <a:rPr lang="es-ES" dirty="0" smtClean="0"/>
              <a:t>académicos existentes.</a:t>
            </a:r>
            <a:endParaRPr lang="es-ES" dirty="0"/>
          </a:p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8. La ampliación de la internacionalización y de las iniciativas de movilidad</a:t>
            </a:r>
          </a:p>
        </p:txBody>
      </p:sp>
    </p:spTree>
    <p:extLst>
      <p:ext uri="{BB962C8B-B14F-4D97-AF65-F5344CB8AC3E}">
        <p14:creationId xmlns:p14="http://schemas.microsoft.com/office/powerpoint/2010/main" val="514416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La cooperación interuniversitaria resulta especialmente conveniente en este ámbito para promover iniciativas orientadas a la investigación y el desarrollo de modelos de soporte y elaboración de contenidos educativos digitales</a:t>
            </a:r>
            <a:r>
              <a:rPr lang="es-ES" dirty="0" smtClean="0"/>
              <a:t>;</a:t>
            </a:r>
          </a:p>
          <a:p>
            <a:r>
              <a:rPr lang="es-ES" dirty="0" smtClean="0"/>
              <a:t> </a:t>
            </a:r>
            <a:r>
              <a:rPr lang="es-ES" dirty="0"/>
              <a:t>impulsar la formación continua con recursos en red; </a:t>
            </a:r>
            <a:r>
              <a:rPr lang="es-ES" dirty="0" smtClean="0"/>
              <a:t>ofrecer </a:t>
            </a:r>
            <a:r>
              <a:rPr lang="es-ES" dirty="0"/>
              <a:t>servicios de investigación convergentes; diseñar políticas y programas de divulgación libre del conocimiento; disponer de recursos compartidos; desarrollar programas educativos abiertos en línea (</a:t>
            </a:r>
            <a:r>
              <a:rPr lang="es-ES" dirty="0" err="1"/>
              <a:t>MOOCs</a:t>
            </a:r>
            <a:r>
              <a:rPr lang="es-ES" dirty="0"/>
              <a:t>) y formar redes de conocimiento con una adecuada articulación de los procesos locales y globales que garanticen calidad y acreditación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9.	La utilización plena de las tecnologías digitales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Las universidades más sólidas y con prestigio internacional se caracterizan por una alta concentración y atracción de </a:t>
            </a:r>
            <a:r>
              <a:rPr lang="es-ES" b="1" dirty="0"/>
              <a:t>talento</a:t>
            </a:r>
            <a:r>
              <a:rPr lang="es-ES" dirty="0"/>
              <a:t>, abundantes </a:t>
            </a:r>
            <a:r>
              <a:rPr lang="es-ES" b="1" dirty="0"/>
              <a:t>recursos y financiación </a:t>
            </a:r>
            <a:r>
              <a:rPr lang="es-ES" dirty="0"/>
              <a:t>y una </a:t>
            </a:r>
            <a:r>
              <a:rPr lang="es-ES" b="1" dirty="0"/>
              <a:t>gobernanza flexible y profesional</a:t>
            </a:r>
            <a:r>
              <a:rPr lang="es-ES" dirty="0"/>
              <a:t>. Estos han de ser también </a:t>
            </a:r>
            <a:r>
              <a:rPr lang="es-ES" b="1" dirty="0"/>
              <a:t>objetivos estratégicos </a:t>
            </a:r>
            <a:r>
              <a:rPr lang="es-ES" dirty="0"/>
              <a:t>para las universidades iberoamericanas, que han de disponer de una</a:t>
            </a:r>
            <a:r>
              <a:rPr lang="es-ES" b="1" dirty="0"/>
              <a:t> moderna estructura organizativa</a:t>
            </a:r>
            <a:r>
              <a:rPr lang="es-ES" dirty="0"/>
              <a:t>, ágil, cualificada y responsable, con las más modernas técnicas de gestión y esquemas de dirección y administración, con eficaces sistemas de información para la toma de decisiones, y que incorpore procesos de mejora de los rendimientos de la actividad </a:t>
            </a:r>
            <a:r>
              <a:rPr lang="es-ES" dirty="0" smtClean="0"/>
              <a:t>universitaria.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10. La adaptación a nuevos esquemas </a:t>
            </a:r>
            <a:r>
              <a:rPr lang="es-ES" sz="3600" dirty="0" smtClean="0"/>
              <a:t>de organización</a:t>
            </a:r>
            <a:r>
              <a:rPr lang="es-ES" sz="3600" dirty="0"/>
              <a:t>, gobierno y f</a:t>
            </a:r>
            <a:r>
              <a:rPr lang="es-ES" sz="3600" dirty="0" smtClean="0"/>
              <a:t>inanciación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4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dirty="0">
                <a:latin typeface="Arial"/>
                <a:ea typeface="Times New Roman"/>
                <a:cs typeface="Times New Roman"/>
              </a:rPr>
              <a:t>L</a:t>
            </a:r>
            <a:r>
              <a:rPr lang="es-ES" dirty="0" smtClean="0">
                <a:latin typeface="Arial"/>
                <a:ea typeface="Times New Roman"/>
                <a:cs typeface="Times New Roman"/>
              </a:rPr>
              <a:t>a </a:t>
            </a:r>
            <a:r>
              <a:rPr lang="es-ES" dirty="0">
                <a:latin typeface="Arial"/>
                <a:ea typeface="Times New Roman"/>
                <a:cs typeface="Times New Roman"/>
              </a:rPr>
              <a:t>ampliación, diversificación y renovación de la demanda de enseñanzas, cualificaciones y modelos </a:t>
            </a:r>
            <a:r>
              <a:rPr lang="es-ES" dirty="0" smtClean="0">
                <a:latin typeface="Arial"/>
                <a:ea typeface="Times New Roman"/>
                <a:cs typeface="Times New Roman"/>
              </a:rPr>
              <a:t>educativos.</a:t>
            </a:r>
            <a:endParaRPr lang="es-ES" dirty="0">
              <a:latin typeface="Arial"/>
              <a:ea typeface="Times New Roman"/>
              <a:cs typeface="Times New Roman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dirty="0">
                <a:latin typeface="Arial"/>
                <a:ea typeface="Times New Roman"/>
                <a:cs typeface="Times New Roman"/>
              </a:rPr>
              <a:t>E</a:t>
            </a:r>
            <a:r>
              <a:rPr lang="es-ES" dirty="0" smtClean="0">
                <a:latin typeface="Arial"/>
                <a:ea typeface="Times New Roman"/>
                <a:cs typeface="Times New Roman"/>
              </a:rPr>
              <a:t>l </a:t>
            </a:r>
            <a:r>
              <a:rPr lang="es-ES" dirty="0">
                <a:latin typeface="Arial"/>
                <a:ea typeface="Times New Roman"/>
                <a:cs typeface="Times New Roman"/>
              </a:rPr>
              <a:t>aumento y la diferenciación de la oferta educativa y de la educación </a:t>
            </a:r>
            <a:r>
              <a:rPr lang="es-ES" dirty="0" smtClean="0">
                <a:latin typeface="Arial"/>
                <a:ea typeface="Times New Roman"/>
                <a:cs typeface="Times New Roman"/>
              </a:rPr>
              <a:t>transnacional.</a:t>
            </a:r>
            <a:endParaRPr lang="es-ES" dirty="0">
              <a:latin typeface="Arial"/>
              <a:ea typeface="Times New Roman"/>
              <a:cs typeface="Times New Roman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dirty="0">
                <a:latin typeface="Arial"/>
                <a:ea typeface="Times New Roman"/>
                <a:cs typeface="Times New Roman"/>
              </a:rPr>
              <a:t>L</a:t>
            </a:r>
            <a:r>
              <a:rPr lang="es-ES" dirty="0" smtClean="0">
                <a:latin typeface="Arial"/>
                <a:ea typeface="Times New Roman"/>
                <a:cs typeface="Times New Roman"/>
              </a:rPr>
              <a:t>a </a:t>
            </a:r>
            <a:r>
              <a:rPr lang="es-ES" dirty="0">
                <a:latin typeface="Arial"/>
                <a:ea typeface="Times New Roman"/>
                <a:cs typeface="Times New Roman"/>
              </a:rPr>
              <a:t>creciente e imparable internacionalización; la consolidación de nuevos esquemas de competencia y cooperación </a:t>
            </a:r>
            <a:r>
              <a:rPr lang="es-ES" dirty="0" smtClean="0">
                <a:latin typeface="Arial"/>
                <a:ea typeface="Times New Roman"/>
                <a:cs typeface="Times New Roman"/>
              </a:rPr>
              <a:t>universitaria.</a:t>
            </a:r>
            <a:endParaRPr lang="es-ES" dirty="0">
              <a:latin typeface="Arial"/>
              <a:ea typeface="Times New Roman"/>
              <a:cs typeface="Times New Roman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dirty="0">
                <a:latin typeface="Arial"/>
                <a:ea typeface="Times New Roman"/>
                <a:cs typeface="Times New Roman"/>
              </a:rPr>
              <a:t>L</a:t>
            </a:r>
            <a:r>
              <a:rPr lang="es-ES" dirty="0" smtClean="0">
                <a:latin typeface="Arial"/>
                <a:ea typeface="Times New Roman"/>
                <a:cs typeface="Times New Roman"/>
              </a:rPr>
              <a:t>a </a:t>
            </a:r>
            <a:r>
              <a:rPr lang="es-ES" dirty="0">
                <a:latin typeface="Arial"/>
                <a:ea typeface="Times New Roman"/>
                <a:cs typeface="Times New Roman"/>
              </a:rPr>
              <a:t>necesidad de una gestión eficiente de la generación, la transmisión y la transferencia del conocimiento al servicio del desarrollo y la cohesión </a:t>
            </a:r>
            <a:r>
              <a:rPr lang="es-ES" dirty="0" smtClean="0">
                <a:latin typeface="Arial"/>
                <a:ea typeface="Times New Roman"/>
                <a:cs typeface="Times New Roman"/>
              </a:rPr>
              <a:t>social. </a:t>
            </a:r>
            <a:endParaRPr lang="es-ES" dirty="0">
              <a:latin typeface="Arial"/>
              <a:ea typeface="Times New Roman"/>
              <a:cs typeface="Times New Roman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dirty="0" smtClean="0">
                <a:latin typeface="Arial"/>
                <a:ea typeface="Times New Roman"/>
                <a:cs typeface="Times New Roman"/>
              </a:rPr>
              <a:t>La </a:t>
            </a:r>
            <a:r>
              <a:rPr lang="es-ES" dirty="0">
                <a:latin typeface="Arial"/>
                <a:ea typeface="Times New Roman"/>
                <a:cs typeface="Times New Roman"/>
              </a:rPr>
              <a:t>irrupción de los componentes educativos </a:t>
            </a:r>
            <a:r>
              <a:rPr lang="es-ES" dirty="0" smtClean="0">
                <a:latin typeface="Arial"/>
                <a:ea typeface="Times New Roman"/>
                <a:cs typeface="Times New Roman"/>
              </a:rPr>
              <a:t>digitales. </a:t>
            </a:r>
            <a:endParaRPr lang="es-ES" dirty="0">
              <a:latin typeface="Arial"/>
              <a:ea typeface="Times New Roman"/>
              <a:cs typeface="Times New Roman"/>
            </a:endParaRP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ES" dirty="0" smtClean="0">
                <a:latin typeface="Arial"/>
                <a:ea typeface="Times New Roman"/>
                <a:cs typeface="Times New Roman"/>
              </a:rPr>
              <a:t>La </a:t>
            </a:r>
            <a:r>
              <a:rPr lang="es-ES" dirty="0">
                <a:latin typeface="Arial"/>
                <a:ea typeface="Times New Roman"/>
                <a:cs typeface="Times New Roman"/>
              </a:rPr>
              <a:t>transformación de los esquemas de financiación y organización.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endParaRPr lang="es-ES" dirty="0">
              <a:latin typeface="Arial"/>
              <a:ea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s-ES" dirty="0">
              <a:latin typeface="Arial"/>
              <a:ea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s-ES" dirty="0">
              <a:latin typeface="Arial"/>
              <a:ea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s-ES" sz="5600" dirty="0">
              <a:latin typeface="Arial"/>
              <a:ea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s-ES" dirty="0">
              <a:latin typeface="Arial"/>
              <a:ea typeface="Times New Roman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es-ES" dirty="0">
              <a:latin typeface="Arial"/>
              <a:ea typeface="Times New Roman"/>
              <a:cs typeface="Times New Roman"/>
            </a:endParaRP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Seis tendencias RIO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8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 </a:t>
            </a:r>
            <a:r>
              <a:rPr lang="es-ES" dirty="0"/>
              <a:t>movilidad universitaria; </a:t>
            </a:r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reconocimiento </a:t>
            </a:r>
            <a:r>
              <a:rPr lang="es-ES" dirty="0"/>
              <a:t>y la transferencia de créditos; </a:t>
            </a:r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/>
              <a:t>comparación de la estructura de las enseñanzas y </a:t>
            </a:r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reconocimiento </a:t>
            </a:r>
            <a:r>
              <a:rPr lang="es-ES" dirty="0"/>
              <a:t>de los títulos o la acreditación de las </a:t>
            </a:r>
            <a:r>
              <a:rPr lang="es-ES" dirty="0" smtClean="0"/>
              <a:t>               instituciones </a:t>
            </a:r>
            <a:r>
              <a:rPr lang="es-ES" dirty="0"/>
              <a:t>y estudios.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 </a:t>
            </a:r>
            <a:r>
              <a:rPr lang="es-ES" dirty="0" smtClean="0"/>
              <a:t>1.</a:t>
            </a:r>
            <a:r>
              <a:rPr lang="es-ES" sz="3600" dirty="0" smtClean="0"/>
              <a:t>La </a:t>
            </a:r>
            <a:r>
              <a:rPr lang="es-ES" sz="3600" dirty="0"/>
              <a:t>consolidación del Espacio Iberoamericano del Conocimiento (EIC)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21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el incremento del </a:t>
            </a:r>
            <a:r>
              <a:rPr lang="es-ES" b="1" dirty="0"/>
              <a:t>acceso </a:t>
            </a:r>
            <a:r>
              <a:rPr lang="es-ES" dirty="0"/>
              <a:t>a la universidad, especialmente de estudiantes provenientes de los hogares menos favorecidos;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formación en principios, valores y capacidades;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refuerzo de las políticas de género;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atención a grupos con necesidades especiales; </a:t>
            </a:r>
            <a:endParaRPr lang="es-ES" dirty="0" smtClean="0"/>
          </a:p>
          <a:p>
            <a:r>
              <a:rPr lang="es-ES" dirty="0" smtClean="0"/>
              <a:t>la </a:t>
            </a:r>
            <a:r>
              <a:rPr lang="es-ES" dirty="0"/>
              <a:t>defensa de la </a:t>
            </a:r>
            <a:r>
              <a:rPr lang="es-ES" b="1" dirty="0"/>
              <a:t>inclusión social </a:t>
            </a:r>
            <a:r>
              <a:rPr lang="es-ES" dirty="0"/>
              <a:t>y el cuidado de un desarrollo más sostenible y equilibrado, donde </a:t>
            </a:r>
            <a:r>
              <a:rPr lang="es-ES" dirty="0" smtClean="0"/>
              <a:t>la </a:t>
            </a:r>
            <a:r>
              <a:rPr lang="es-ES" dirty="0"/>
              <a:t>protección del medioambiente adquiere una centralidad irrenunciable.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2. La responsabilidad social y ambiental de la universidad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068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Una </a:t>
            </a:r>
            <a:r>
              <a:rPr lang="es-ES" b="1" dirty="0"/>
              <a:t>información amplia y rigurosa </a:t>
            </a:r>
            <a:r>
              <a:rPr lang="es-ES" dirty="0"/>
              <a:t>sobre cada institución y los diversos sistemas nacionales en su conjunto es un imperativo de transparencia, eficacia, equidad y gobernabilidad.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objetivo es dar a conocer las </a:t>
            </a:r>
            <a:r>
              <a:rPr lang="es-ES" b="1" dirty="0"/>
              <a:t>características propias </a:t>
            </a:r>
            <a:r>
              <a:rPr lang="es-ES" dirty="0"/>
              <a:t>de las instituciones, sus actividades y programas en beneficio de los estudiantes, empleadores y, por tanto, también de los gobiernos y de la misma sociedad civil.</a:t>
            </a:r>
          </a:p>
          <a:p>
            <a:r>
              <a:rPr lang="es-ES" dirty="0"/>
              <a:t>Es una tarea de especial trascendencia ahora, cuando la visión sobre el entorno universitario global y la posición que cada universidad ocupa en él hoy está dominada por unos </a:t>
            </a:r>
            <a:r>
              <a:rPr lang="es-ES" b="1" dirty="0"/>
              <a:t>rankings </a:t>
            </a:r>
            <a:r>
              <a:rPr lang="es-ES" dirty="0"/>
              <a:t>que presentan sesgos y deficiencia y aparecen, en ocasiones indebidamente, como árbitros de la excelencia académica universal.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3. La mejora de la información sobre las universidades iberoamericanas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62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incorporación de nuevos lenguajes y soportes de comunicación; la oferta de programas formativos que enfaticen valores y competencias específicas, así como en el </a:t>
            </a:r>
            <a:r>
              <a:rPr lang="es-ES" b="1" dirty="0"/>
              <a:t>componente aplicado de la docencia</a:t>
            </a:r>
            <a:r>
              <a:rPr lang="es-ES" dirty="0"/>
              <a:t>; la constante revisión curricular de las enseñanzas y el impulso de novedosas titulaciones (dobles y conjuntas) que no defrauden las necesidades de </a:t>
            </a:r>
            <a:r>
              <a:rPr lang="es-ES" b="1" dirty="0"/>
              <a:t>inserción laboral </a:t>
            </a:r>
            <a:r>
              <a:rPr lang="es-ES" dirty="0"/>
              <a:t>y emprendimiento de los jóvenes; y las actividades de aprendizaje colaborativo y de apoyo pedagógico, social y emocional para todos los estudiantes, incorporando programas específicos para aquellos con dificultades de aprendizaje o que compatibilizan estudio y actividad laboral.</a:t>
            </a:r>
          </a:p>
          <a:p>
            <a:r>
              <a:rPr lang="es-ES" dirty="0"/>
              <a:t>También se requiere </a:t>
            </a:r>
            <a:r>
              <a:rPr lang="es-ES" b="1" dirty="0"/>
              <a:t>flexibilizar los planes de estudio </a:t>
            </a:r>
            <a:r>
              <a:rPr lang="es-ES" dirty="0"/>
              <a:t>para promover la movilidad estudiantil, reducir el abandono prematuro de los estudios, asegurar la colaboración con los empleadores y facilitar la participación de experiencias y </a:t>
            </a:r>
            <a:r>
              <a:rPr lang="es-ES" dirty="0" smtClean="0"/>
              <a:t>conocimientos.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4. La atención a las expectativas de los estudiantes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3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Es imprescindible contemplar </a:t>
            </a:r>
            <a:r>
              <a:rPr lang="es-ES" b="1" dirty="0"/>
              <a:t>sistemas rigurosos de selección del profesorado</a:t>
            </a:r>
            <a:r>
              <a:rPr lang="es-ES" dirty="0"/>
              <a:t>, organizar esquemas transparentes de promoción a lo largo de su carrera académica, contar con planes de actualización para docentes en servicio, promover su motivación y </a:t>
            </a:r>
            <a:r>
              <a:rPr lang="es-ES" b="1" dirty="0"/>
              <a:t>evaluación</a:t>
            </a:r>
            <a:r>
              <a:rPr lang="es-ES" dirty="0"/>
              <a:t>, incentivar la innovación en métodos y técnicas pedagógicas, fomentar el uso de tecnologías educativas vinculadas al entorno digital y ampliar la movilidad internacional del profesorado.</a:t>
            </a:r>
          </a:p>
          <a:p>
            <a:r>
              <a:rPr lang="es-ES" dirty="0"/>
              <a:t>En suma, crear las condiciones favorables para </a:t>
            </a:r>
            <a:r>
              <a:rPr lang="es-ES" b="1" dirty="0"/>
              <a:t>retener y atraer a los mejores profesores</a:t>
            </a:r>
            <a:r>
              <a:rPr lang="es-ES" dirty="0"/>
              <a:t> constituye un objetivo trascendental que debe ser incorporado a las medidas y acciones previstas por las universidades iberoamericanas.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5. La formación continua del profesorado y el fortalecimiento de los recursos docentes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27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/>
              <a:t>Primera, procurar un equilibrio entre conocimientos, habilidades y competencias, incorporar metodologías interdisciplinares, facilitar la adquisición de destrezas profesionales, renovar los métodos de enseñanza y aprendizaje y extender el uso de las tecnologías digitales.</a:t>
            </a:r>
          </a:p>
          <a:p>
            <a:r>
              <a:rPr lang="es-ES" dirty="0"/>
              <a:t>Segunda, contar con instrumentos que permitan </a:t>
            </a:r>
            <a:r>
              <a:rPr lang="es-ES" b="1" dirty="0"/>
              <a:t>captar las demandas sociales</a:t>
            </a:r>
            <a:r>
              <a:rPr lang="es-ES" dirty="0"/>
              <a:t>, disponer de instancias eficaces para la </a:t>
            </a:r>
            <a:r>
              <a:rPr lang="es-ES" b="1" dirty="0"/>
              <a:t>inserción laboral de los titulados universitarios </a:t>
            </a:r>
            <a:r>
              <a:rPr lang="es-ES" dirty="0"/>
              <a:t>y establecer planes mejor definidos de formación continua.</a:t>
            </a:r>
          </a:p>
          <a:p>
            <a:r>
              <a:rPr lang="es-ES" dirty="0"/>
              <a:t>Tercera, garantizar la calidad de las programas de estudios mediante esquemas y procedimientos de </a:t>
            </a:r>
            <a:r>
              <a:rPr lang="es-ES" b="1" dirty="0"/>
              <a:t>acreditación</a:t>
            </a:r>
            <a:r>
              <a:rPr lang="es-ES" dirty="0"/>
              <a:t>, organizados como servicios públicos a cargo de </a:t>
            </a:r>
            <a:r>
              <a:rPr lang="es-ES" b="1" dirty="0"/>
              <a:t>agencias independientes</a:t>
            </a:r>
            <a:r>
              <a:rPr lang="es-ES" dirty="0"/>
              <a:t>, dotados con </a:t>
            </a:r>
            <a:r>
              <a:rPr lang="es-ES" b="1" dirty="0"/>
              <a:t>estándares internacionales </a:t>
            </a:r>
            <a:r>
              <a:rPr lang="es-ES" dirty="0"/>
              <a:t>y criterios académicos rigurosos que actúen sin imponer una pesada </a:t>
            </a:r>
            <a:r>
              <a:rPr lang="es-ES" b="1" dirty="0"/>
              <a:t>carga burocrática </a:t>
            </a:r>
            <a:r>
              <a:rPr lang="es-ES" dirty="0"/>
              <a:t>a las universidades. Es esencial que estos sistemas operen sobre la base de la confianza y estimulen la autorregulación y autoevaluación institucionales, sin convertirse en meros dispositivos de control externo de las actividades académicas.</a:t>
            </a:r>
          </a:p>
          <a:p>
            <a:endParaRPr lang="es-ES" dirty="0"/>
          </a:p>
          <a:p>
            <a:r>
              <a:rPr lang="es-ES" b="1" dirty="0"/>
              <a:t>Corresponde, pues, al Estado la garantía </a:t>
            </a:r>
            <a:r>
              <a:rPr lang="es-ES" dirty="0"/>
              <a:t>de su profesionalidad, así como el respaldo institucional, el respeto a su autonomía y adecuada financiación.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6. La garantía de calidad de las enseñanzas y su adecuación a las necesidades sociales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31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 </a:t>
            </a:r>
            <a:r>
              <a:rPr lang="es-ES" dirty="0"/>
              <a:t>C</a:t>
            </a:r>
            <a:r>
              <a:rPr lang="es-ES" dirty="0" smtClean="0"/>
              <a:t>rear </a:t>
            </a:r>
            <a:r>
              <a:rPr lang="es-ES" b="1" dirty="0"/>
              <a:t>centros de excelencia </a:t>
            </a:r>
            <a:r>
              <a:rPr lang="es-ES" dirty="0"/>
              <a:t>fomentando la movilidad de recursos humanos entre la universidad y la empresa; </a:t>
            </a:r>
            <a:endParaRPr lang="es-ES" dirty="0" smtClean="0"/>
          </a:p>
          <a:p>
            <a:r>
              <a:rPr lang="es-ES" dirty="0" smtClean="0"/>
              <a:t>contar </a:t>
            </a:r>
            <a:r>
              <a:rPr lang="es-ES" dirty="0"/>
              <a:t>con políticas de protección y </a:t>
            </a:r>
            <a:r>
              <a:rPr lang="es-ES" b="1" dirty="0"/>
              <a:t>transferencia de los resultados de investigación</a:t>
            </a:r>
            <a:r>
              <a:rPr lang="es-ES" dirty="0"/>
              <a:t> e impulsar programas de colaboración internacional; </a:t>
            </a:r>
            <a:endParaRPr lang="es-ES" dirty="0" smtClean="0"/>
          </a:p>
          <a:p>
            <a:r>
              <a:rPr lang="es-ES" dirty="0" smtClean="0"/>
              <a:t>y </a:t>
            </a:r>
            <a:r>
              <a:rPr lang="es-ES" dirty="0"/>
              <a:t>fortalecer las capacidades de innovación y de emprendimiento, la </a:t>
            </a:r>
            <a:r>
              <a:rPr lang="es-ES" b="1" dirty="0"/>
              <a:t>vinculación con el sector productivo </a:t>
            </a:r>
            <a:r>
              <a:rPr lang="es-ES" dirty="0"/>
              <a:t>y los programas de capital semilla y de creación de empresas basadas en el conocimiento.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7.La </a:t>
            </a:r>
            <a:r>
              <a:rPr lang="es-ES" sz="3200" dirty="0"/>
              <a:t>mejora de la investigación, la transferencia de sus resultados y la innovación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Diploma en Alta Dirección de Universidades (DADU)                                                                   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0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920</TotalTime>
  <Words>1310</Words>
  <Application>Microsoft Office PowerPoint</Application>
  <PresentationFormat>Presentación en pantalla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Forma de onda</vt:lpstr>
      <vt:lpstr>Tendencias y políticas educativas globales</vt:lpstr>
      <vt:lpstr>Seis tendencias RIO</vt:lpstr>
      <vt:lpstr> 1.La consolidación del Espacio Iberoamericano del Conocimiento (EIC)</vt:lpstr>
      <vt:lpstr>2. La responsabilidad social y ambiental de la universidad</vt:lpstr>
      <vt:lpstr>3. La mejora de la información sobre las universidades iberoamericanas</vt:lpstr>
      <vt:lpstr>4. La atención a las expectativas de los estudiantes</vt:lpstr>
      <vt:lpstr>5. La formación continua del profesorado y el fortalecimiento de los recursos docentes</vt:lpstr>
      <vt:lpstr>6. La garantía de calidad de las enseñanzas y su adecuación a las necesidades sociales</vt:lpstr>
      <vt:lpstr>7.La mejora de la investigación, la transferencia de sus resultados y la innovación</vt:lpstr>
      <vt:lpstr>8. La ampliación de la internacionalización y de las iniciativas de movilidad</vt:lpstr>
      <vt:lpstr>9. La utilización plena de las tecnologías digitales</vt:lpstr>
      <vt:lpstr>10. La adaptación a nuevos esquemas de organización, gobierno y financiación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Tendencias y políticas educativas globales</dc:title>
  <dc:creator>Miguel Angel</dc:creator>
  <cp:lastModifiedBy>Miguel Angel</cp:lastModifiedBy>
  <cp:revision>35</cp:revision>
  <cp:lastPrinted>2014-09-19T17:17:08Z</cp:lastPrinted>
  <dcterms:created xsi:type="dcterms:W3CDTF">2014-09-17T15:50:48Z</dcterms:created>
  <dcterms:modified xsi:type="dcterms:W3CDTF">2015-02-16T16:38:56Z</dcterms:modified>
</cp:coreProperties>
</file>